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1"/>
  </p:notesMasterIdLst>
  <p:sldIdLst>
    <p:sldId id="256" r:id="rId2"/>
    <p:sldId id="327" r:id="rId3"/>
    <p:sldId id="316" r:id="rId4"/>
    <p:sldId id="315" r:id="rId5"/>
    <p:sldId id="319" r:id="rId6"/>
    <p:sldId id="321" r:id="rId7"/>
    <p:sldId id="323" r:id="rId8"/>
    <p:sldId id="325" r:id="rId9"/>
    <p:sldId id="266" r:id="rId10"/>
  </p:sldIdLst>
  <p:sldSz cx="12192000" cy="6858000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87B1"/>
    <a:srgbClr val="BDBDBD"/>
    <a:srgbClr val="20377B"/>
    <a:srgbClr val="919191"/>
    <a:srgbClr val="C8AD54"/>
    <a:srgbClr val="153566"/>
    <a:srgbClr val="D4B338"/>
    <a:srgbClr val="002459"/>
    <a:srgbClr val="D8C57D"/>
    <a:srgbClr val="BA1E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404" autoAdjust="0"/>
  </p:normalViewPr>
  <p:slideViewPr>
    <p:cSldViewPr snapToGrid="0">
      <p:cViewPr>
        <p:scale>
          <a:sx n="63" d="100"/>
          <a:sy n="63" d="100"/>
        </p:scale>
        <p:origin x="-114" y="-3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12" y="541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CD0EC2-004B-41BB-8D7A-85B688A7767C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7E510D-36FF-4AFF-8263-9B0EEEA124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412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68375C1-7C5C-42A2-80F2-05631BB3764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736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68375C1-7C5C-42A2-80F2-05631BB3764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702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80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645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573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нкты с изображени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xmlns="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xmlns="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3509F9E9-0483-4A79-B997-B23DAC1644C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Подзаголовок</a:t>
            </a:r>
          </a:p>
        </p:txBody>
      </p:sp>
      <p:sp>
        <p:nvSpPr>
          <p:cNvPr id="49" name="Текст 8">
            <a:extLst>
              <a:ext uri="{FF2B5EF4-FFF2-40B4-BE49-F238E27FC236}">
                <a16:creationId xmlns:a16="http://schemas.microsoft.com/office/drawing/2014/main" xmlns="" id="{305CEEFA-58BB-4AFA-AD31-BEE38B013E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50" name="Текст 10">
            <a:extLst>
              <a:ext uri="{FF2B5EF4-FFF2-40B4-BE49-F238E27FC236}">
                <a16:creationId xmlns:a16="http://schemas.microsoft.com/office/drawing/2014/main" xmlns="" id="{BEEE40C3-341F-4063-8D33-B1328863FB3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4605832"/>
            <a:ext cx="198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51" name="Текст 8">
            <a:extLst>
              <a:ext uri="{FF2B5EF4-FFF2-40B4-BE49-F238E27FC236}">
                <a16:creationId xmlns:a16="http://schemas.microsoft.com/office/drawing/2014/main" xmlns="" id="{D09CE291-B951-4300-9D67-154E4BB557E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771850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52" name="Текст 10">
            <a:extLst>
              <a:ext uri="{FF2B5EF4-FFF2-40B4-BE49-F238E27FC236}">
                <a16:creationId xmlns:a16="http://schemas.microsoft.com/office/drawing/2014/main" xmlns="" id="{0D3A393C-4D8C-49BC-934D-B57BE1B2840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771850" y="4605832"/>
            <a:ext cx="198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53" name="Текст 8">
            <a:extLst>
              <a:ext uri="{FF2B5EF4-FFF2-40B4-BE49-F238E27FC236}">
                <a16:creationId xmlns:a16="http://schemas.microsoft.com/office/drawing/2014/main" xmlns="" id="{08906184-3520-4606-AF8B-59ECFFA6D75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111900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54" name="Текст 10">
            <a:extLst>
              <a:ext uri="{FF2B5EF4-FFF2-40B4-BE49-F238E27FC236}">
                <a16:creationId xmlns:a16="http://schemas.microsoft.com/office/drawing/2014/main" xmlns="" id="{8A64BEB9-7FB0-4DF9-BFE9-62016E83E89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111900" y="4605832"/>
            <a:ext cx="198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55" name="Текст 8">
            <a:extLst>
              <a:ext uri="{FF2B5EF4-FFF2-40B4-BE49-F238E27FC236}">
                <a16:creationId xmlns:a16="http://schemas.microsoft.com/office/drawing/2014/main" xmlns="" id="{4CCC1C98-37FD-4404-8383-72ED535FE57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451950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56" name="Текст 10">
            <a:extLst>
              <a:ext uri="{FF2B5EF4-FFF2-40B4-BE49-F238E27FC236}">
                <a16:creationId xmlns:a16="http://schemas.microsoft.com/office/drawing/2014/main" xmlns="" id="{B24BD1AE-AB0E-40FA-AEA8-8D687D84B56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451950" y="4605832"/>
            <a:ext cx="198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57" name="Текст 8">
            <a:extLst>
              <a:ext uri="{FF2B5EF4-FFF2-40B4-BE49-F238E27FC236}">
                <a16:creationId xmlns:a16="http://schemas.microsoft.com/office/drawing/2014/main" xmlns="" id="{CA2F0EA7-F3F7-443F-BA0D-4916B618C56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792000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58" name="Текст 10">
            <a:extLst>
              <a:ext uri="{FF2B5EF4-FFF2-40B4-BE49-F238E27FC236}">
                <a16:creationId xmlns:a16="http://schemas.microsoft.com/office/drawing/2014/main" xmlns="" id="{2BB6E6C3-1F6A-41B6-8EE0-6FDCBA34413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792000" y="4605832"/>
            <a:ext cx="198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пункта</a:t>
            </a:r>
          </a:p>
        </p:txBody>
      </p:sp>
      <p:sp>
        <p:nvSpPr>
          <p:cNvPr id="16" name="Рисунок 15">
            <a:extLst>
              <a:ext uri="{FF2B5EF4-FFF2-40B4-BE49-F238E27FC236}">
                <a16:creationId xmlns:a16="http://schemas.microsoft.com/office/drawing/2014/main" xmlns="" id="{B2738624-9DAA-4152-9A77-80BBB71AD5F1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431800" y="1735138"/>
            <a:ext cx="1979613" cy="19812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9" name="Рисунок 15">
            <a:extLst>
              <a:ext uri="{FF2B5EF4-FFF2-40B4-BE49-F238E27FC236}">
                <a16:creationId xmlns:a16="http://schemas.microsoft.com/office/drawing/2014/main" xmlns="" id="{522AE46C-0845-4BB0-9861-06071BCF56F6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2771850" y="1735138"/>
            <a:ext cx="1979613" cy="19812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60" name="Рисунок 15">
            <a:extLst>
              <a:ext uri="{FF2B5EF4-FFF2-40B4-BE49-F238E27FC236}">
                <a16:creationId xmlns:a16="http://schemas.microsoft.com/office/drawing/2014/main" xmlns="" id="{D791A6AF-478F-443B-A785-F82A8DBA9F30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5112287" y="1735138"/>
            <a:ext cx="1979613" cy="19812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61" name="Рисунок 15">
            <a:extLst>
              <a:ext uri="{FF2B5EF4-FFF2-40B4-BE49-F238E27FC236}">
                <a16:creationId xmlns:a16="http://schemas.microsoft.com/office/drawing/2014/main" xmlns="" id="{1A65AFE9-2875-44A5-BF13-6E8438892669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7451950" y="1735138"/>
            <a:ext cx="1979613" cy="19812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62" name="Рисунок 15">
            <a:extLst>
              <a:ext uri="{FF2B5EF4-FFF2-40B4-BE49-F238E27FC236}">
                <a16:creationId xmlns:a16="http://schemas.microsoft.com/office/drawing/2014/main" xmlns="" id="{069B9167-077F-4123-82C5-01EB62AFB3E6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9780587" y="1735138"/>
            <a:ext cx="1979613" cy="19812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4286605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371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750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383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108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301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085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557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290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39462-198B-4899-B0FF-59A020C847EC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55640-D00B-4746-80D7-963C92A3B1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143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edsoo.ru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57177" y="2305050"/>
            <a:ext cx="6276974" cy="2724150"/>
          </a:xfrm>
        </p:spPr>
        <p:txBody>
          <a:bodyPr anchor="ctr" anchorCtr="0">
            <a:noAutofit/>
          </a:bodyPr>
          <a:lstStyle/>
          <a:p>
            <a:pPr algn="l"/>
            <a:r>
              <a:rPr lang="ru-RU" sz="2400" b="1" dirty="0">
                <a:solidFill>
                  <a:srgbClr val="20377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Организационное и методическое сопровождение работ по введению обновленных федеральных государственных образовательных стандартов и формированию функциональной грамотности обучающихся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57176" y="5559972"/>
            <a:ext cx="6276975" cy="399394"/>
          </a:xfrm>
        </p:spPr>
        <p:txBody>
          <a:bodyPr anchor="ctr" anchorCtr="0">
            <a:normAutofit/>
          </a:bodyPr>
          <a:lstStyle/>
          <a:p>
            <a:pPr algn="l"/>
            <a:endParaRPr lang="ru-RU" sz="18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64625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605" y="231960"/>
            <a:ext cx="9239251" cy="487131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Функциональная грамотность</a:t>
            </a: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xmlns="" id="{E1A10536-C6A8-4648-B5D6-7F04943FDA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3330993"/>
              </p:ext>
            </p:extLst>
          </p:nvPr>
        </p:nvGraphicFramePr>
        <p:xfrm>
          <a:off x="518604" y="1003176"/>
          <a:ext cx="10960382" cy="5546233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943202">
                  <a:extLst>
                    <a:ext uri="{9D8B030D-6E8A-4147-A177-3AD203B41FA5}">
                      <a16:colId xmlns:a16="http://schemas.microsoft.com/office/drawing/2014/main" xmlns="" val="1241907980"/>
                    </a:ext>
                  </a:extLst>
                </a:gridCol>
                <a:gridCol w="7017180">
                  <a:extLst>
                    <a:ext uri="{9D8B030D-6E8A-4147-A177-3AD203B41FA5}">
                      <a16:colId xmlns:a16="http://schemas.microsoft.com/office/drawing/2014/main" xmlns="" val="3413231816"/>
                    </a:ext>
                  </a:extLst>
                </a:gridCol>
              </a:tblGrid>
              <a:tr h="517033">
                <a:tc rowSpan="2">
                  <a:txBody>
                    <a:bodyPr/>
                    <a:lstStyle/>
                    <a:p>
                      <a:r>
                        <a:rPr lang="ru-RU" sz="2000" dirty="0"/>
                        <a:t>Функциональная грамотность –  </a:t>
                      </a:r>
                      <a:r>
                        <a:rPr lang="ru-RU" sz="2000" b="0" dirty="0"/>
                        <a:t>способность решать учебные задачи и жизненные проблемные ситуации на основе сформированных предметных, метапредметных и универсальных способов деятельности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Нормативно-правовые акты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71556240"/>
                  </a:ext>
                </a:extLst>
              </a:tr>
              <a:tr h="488059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800" dirty="0"/>
                        <a:t>Указ Президента РФ от 7 мая 2018 г. № 204 «О национальных целях и стратегических задачах развития Российской Федерации на период до 2024 года»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800" dirty="0"/>
                        <a:t>Указ Президента Российской</a:t>
                      </a:r>
                      <a:r>
                        <a:rPr lang="ru-RU" sz="1800" baseline="0" dirty="0"/>
                        <a:t> Федерации</a:t>
                      </a:r>
                      <a:r>
                        <a:rPr lang="ru-RU" sz="1800" dirty="0"/>
                        <a:t> от 21 июля 2020 г. № 474 «О национальных целях развития Российской Федерации на период до 2030 года»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800" dirty="0"/>
                        <a:t>Распоряжение Минпросвещения России от 12.01.2021 № Р-6 «Об утверждении методических рекомендаций по созданию и функционированию в общеобразовательных организациях, расположенных в сельской местности и малых городах, центров образования естественно-научной и технологической направленностей»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800" dirty="0"/>
                        <a:t>Приказ Минпросвещения России от 31 мая 2021 № 286 «Об утверждении федерального государственного образовательного стандарта начального общего образования»</a:t>
                      </a:r>
                    </a:p>
                    <a:p>
                      <a:pPr marL="342900" indent="-342900">
                        <a:buFontTx/>
                        <a:buAutoNum type="arabicPeriod"/>
                      </a:pPr>
                      <a:r>
                        <a:rPr lang="ru-RU" sz="1800" dirty="0"/>
                        <a:t>Приказ Минпросвещения России от 31 мая 2021 № 287 «Об утверждении федерального государственного образовательного стандарта основного общего образования»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562118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0223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467" y="374003"/>
            <a:ext cx="9239251" cy="487131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Прогнозирование успеха</a:t>
            </a:r>
          </a:p>
        </p:txBody>
      </p:sp>
      <p:graphicFrame>
        <p:nvGraphicFramePr>
          <p:cNvPr id="4" name="Таблица 4">
            <a:extLst>
              <a:ext uri="{FF2B5EF4-FFF2-40B4-BE49-F238E27FC236}">
                <a16:creationId xmlns:a16="http://schemas.microsoft.com/office/drawing/2014/main" xmlns="" id="{208270F9-E045-4B15-B68B-1A8DEF3761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5210319"/>
              </p:ext>
            </p:extLst>
          </p:nvPr>
        </p:nvGraphicFramePr>
        <p:xfrm>
          <a:off x="612467" y="1337458"/>
          <a:ext cx="10768706" cy="485915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2266613">
                  <a:extLst>
                    <a:ext uri="{9D8B030D-6E8A-4147-A177-3AD203B41FA5}">
                      <a16:colId xmlns:a16="http://schemas.microsoft.com/office/drawing/2014/main" xmlns="" val="1173992025"/>
                    </a:ext>
                  </a:extLst>
                </a:gridCol>
                <a:gridCol w="3404377">
                  <a:extLst>
                    <a:ext uri="{9D8B030D-6E8A-4147-A177-3AD203B41FA5}">
                      <a16:colId xmlns:a16="http://schemas.microsoft.com/office/drawing/2014/main" xmlns="" val="115202853"/>
                    </a:ext>
                  </a:extLst>
                </a:gridCol>
                <a:gridCol w="1249478">
                  <a:extLst>
                    <a:ext uri="{9D8B030D-6E8A-4147-A177-3AD203B41FA5}">
                      <a16:colId xmlns:a16="http://schemas.microsoft.com/office/drawing/2014/main" xmlns="" val="1010693434"/>
                    </a:ext>
                  </a:extLst>
                </a:gridCol>
                <a:gridCol w="1493942">
                  <a:extLst>
                    <a:ext uri="{9D8B030D-6E8A-4147-A177-3AD203B41FA5}">
                      <a16:colId xmlns:a16="http://schemas.microsoft.com/office/drawing/2014/main" xmlns="" val="3778082769"/>
                    </a:ext>
                  </a:extLst>
                </a:gridCol>
                <a:gridCol w="1204208">
                  <a:extLst>
                    <a:ext uri="{9D8B030D-6E8A-4147-A177-3AD203B41FA5}">
                      <a16:colId xmlns:a16="http://schemas.microsoft.com/office/drawing/2014/main" xmlns="" val="3114492061"/>
                    </a:ext>
                  </a:extLst>
                </a:gridCol>
                <a:gridCol w="1150088">
                  <a:extLst>
                    <a:ext uri="{9D8B030D-6E8A-4147-A177-3AD203B41FA5}">
                      <a16:colId xmlns:a16="http://schemas.microsoft.com/office/drawing/2014/main" xmlns="" val="1136644251"/>
                    </a:ext>
                  </a:extLst>
                </a:gridCol>
              </a:tblGrid>
              <a:tr h="669816">
                <a:tc>
                  <a:txBody>
                    <a:bodyPr/>
                    <a:lstStyle/>
                    <a:p>
                      <a:pPr algn="ctr" rtl="0"/>
                      <a:r>
                        <a:rPr lang="ru-RU" sz="1600" b="1" noProof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2021</a:t>
                      </a:r>
                      <a:r>
                        <a:rPr lang="en-US" sz="1600" b="1" noProof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/20</a:t>
                      </a:r>
                      <a:r>
                        <a:rPr lang="ru-RU" sz="1600" b="1" noProof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22</a:t>
                      </a:r>
                    </a:p>
                  </a:txBody>
                  <a:tcPr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-RU" sz="1600" noProof="0" dirty="0">
                          <a:solidFill>
                            <a:schemeClr val="accent5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</a:t>
                      </a:r>
                      <a:r>
                        <a:rPr lang="ru" sz="1600" noProof="0" dirty="0">
                          <a:solidFill>
                            <a:schemeClr val="accent5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атематическая грамотность, креативное мышление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ru" sz="1600" b="1" noProof="0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 класс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ru" sz="16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 класс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ru" sz="16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 класс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ru" sz="1600" b="1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класс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08533510"/>
                  </a:ext>
                </a:extLst>
              </a:tr>
              <a:tr h="454189"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1" noProof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2022/</a:t>
                      </a:r>
                      <a:r>
                        <a:rPr lang="ru-RU" sz="1600" b="1" noProof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2023</a:t>
                      </a:r>
                    </a:p>
                  </a:txBody>
                  <a:tcPr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ru" sz="16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ru" sz="16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 класс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ru" sz="16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 класс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ru" sz="16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 класс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ru" sz="16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 класс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42241892"/>
                  </a:ext>
                </a:extLst>
              </a:tr>
              <a:tr h="474723"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1" noProof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2023/</a:t>
                      </a:r>
                      <a:r>
                        <a:rPr lang="ru-RU" sz="1600" b="1" noProof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2024</a:t>
                      </a:r>
                    </a:p>
                  </a:txBody>
                  <a:tcPr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" sz="1600" noProof="0" dirty="0">
                          <a:solidFill>
                            <a:srgbClr val="00B05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Естественнонаучная грамотность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ru" sz="16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ru" sz="1600" b="1" noProof="0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 класс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ru" sz="16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 класс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ru" sz="16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 класс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4337150"/>
                  </a:ext>
                </a:extLst>
              </a:tr>
              <a:tr h="546600"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1" noProof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2024/</a:t>
                      </a:r>
                      <a:r>
                        <a:rPr lang="ru-RU" sz="1600" b="1" noProof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2025</a:t>
                      </a:r>
                    </a:p>
                  </a:txBody>
                  <a:tcPr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ru" sz="16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ru" sz="16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ru" sz="16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 класс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ru" sz="16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 класс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ru" sz="16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 класс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6811027"/>
                  </a:ext>
                </a:extLst>
              </a:tr>
              <a:tr h="484991"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1" noProof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2025/</a:t>
                      </a:r>
                      <a:r>
                        <a:rPr lang="ru-RU" sz="1600" b="1" noProof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2026</a:t>
                      </a:r>
                    </a:p>
                  </a:txBody>
                  <a:tcPr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ru" sz="16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ru" sz="16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ru" sz="16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ru" sz="16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 класс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ru" sz="16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 класс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83495943"/>
                  </a:ext>
                </a:extLst>
              </a:tr>
              <a:tr h="577403"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1" noProof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2026/</a:t>
                      </a:r>
                      <a:r>
                        <a:rPr lang="ru-RU" sz="1600" b="1" noProof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2027</a:t>
                      </a:r>
                    </a:p>
                  </a:txBody>
                  <a:tcPr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" sz="1600" noProof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Читательская грамотность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ru" sz="1600" noProof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ru" sz="16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ru" sz="1600" b="1" noProof="0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 класс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ru" sz="16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 класс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12132828"/>
                  </a:ext>
                </a:extLst>
              </a:tr>
              <a:tr h="556868"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1" noProof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2027/</a:t>
                      </a:r>
                      <a:r>
                        <a:rPr lang="ru-RU" sz="1600" b="1" noProof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2028</a:t>
                      </a:r>
                    </a:p>
                  </a:txBody>
                  <a:tcPr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ru" sz="1600" noProof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ru" sz="16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ru" sz="16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ru" sz="16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 класс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ru" sz="16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 класс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94300830"/>
                  </a:ext>
                </a:extLst>
              </a:tr>
              <a:tr h="5650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noProof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2028/</a:t>
                      </a:r>
                      <a:r>
                        <a:rPr lang="ru" sz="1600" b="1" noProof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2029</a:t>
                      </a:r>
                    </a:p>
                  </a:txBody>
                  <a:tcPr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ru" sz="1600" noProof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ru" sz="1600" noProof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ru" sz="16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ru" sz="16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ru" sz="16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 класс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87728417"/>
                  </a:ext>
                </a:extLst>
              </a:tr>
              <a:tr h="52953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noProof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2029/</a:t>
                      </a:r>
                      <a:r>
                        <a:rPr lang="ru" sz="1600" b="1" noProof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2030</a:t>
                      </a:r>
                    </a:p>
                  </a:txBody>
                  <a:tcPr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" sz="1600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Математическая грамотность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ru" sz="1600" noProof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ru" sz="1600" noProof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ru" sz="16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ru" sz="1600" b="1" noProof="0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 класс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570782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8715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5109" y="107672"/>
            <a:ext cx="9239251" cy="487131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Когнитивные уровни</a:t>
            </a:r>
          </a:p>
        </p:txBody>
      </p:sp>
      <p:graphicFrame>
        <p:nvGraphicFramePr>
          <p:cNvPr id="5" name="Таблица 4">
            <a:extLst>
              <a:ext uri="{FF2B5EF4-FFF2-40B4-BE49-F238E27FC236}">
                <a16:creationId xmlns:a16="http://schemas.microsoft.com/office/drawing/2014/main" xmlns="" id="{07E3AB9D-F190-4127-8C04-699AF3C6FF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9980866"/>
              </p:ext>
            </p:extLst>
          </p:nvPr>
        </p:nvGraphicFramePr>
        <p:xfrm>
          <a:off x="355109" y="763480"/>
          <a:ext cx="11327906" cy="5567423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738297">
                  <a:extLst>
                    <a:ext uri="{9D8B030D-6E8A-4147-A177-3AD203B41FA5}">
                      <a16:colId xmlns:a16="http://schemas.microsoft.com/office/drawing/2014/main" xmlns="" val="1173992025"/>
                    </a:ext>
                  </a:extLst>
                </a:gridCol>
                <a:gridCol w="2021949">
                  <a:extLst>
                    <a:ext uri="{9D8B030D-6E8A-4147-A177-3AD203B41FA5}">
                      <a16:colId xmlns:a16="http://schemas.microsoft.com/office/drawing/2014/main" xmlns="" val="115202853"/>
                    </a:ext>
                  </a:extLst>
                </a:gridCol>
                <a:gridCol w="2811221">
                  <a:extLst>
                    <a:ext uri="{9D8B030D-6E8A-4147-A177-3AD203B41FA5}">
                      <a16:colId xmlns:a16="http://schemas.microsoft.com/office/drawing/2014/main" xmlns="" val="1010693434"/>
                    </a:ext>
                  </a:extLst>
                </a:gridCol>
                <a:gridCol w="4756439">
                  <a:extLst>
                    <a:ext uri="{9D8B030D-6E8A-4147-A177-3AD203B41FA5}">
                      <a16:colId xmlns:a16="http://schemas.microsoft.com/office/drawing/2014/main" xmlns="" val="3778082769"/>
                    </a:ext>
                  </a:extLst>
                </a:gridCol>
              </a:tblGrid>
              <a:tr h="355343">
                <a:tc>
                  <a:txBody>
                    <a:bodyPr/>
                    <a:lstStyle/>
                    <a:p>
                      <a:pPr algn="ctr" rtl="0"/>
                      <a:endParaRPr lang="ru" sz="1600" b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" sz="1600" noProof="0" dirty="0">
                          <a:solidFill>
                            <a:schemeClr val="bg1"/>
                          </a:solidFill>
                        </a:rPr>
                        <a:t>Компетенции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" sz="1600" noProof="0" dirty="0">
                          <a:solidFill>
                            <a:schemeClr val="bg1"/>
                          </a:solidFill>
                        </a:rPr>
                        <a:t>Меры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600" noProof="0" dirty="0">
                          <a:solidFill>
                            <a:schemeClr val="bg1"/>
                          </a:solidFill>
                        </a:rPr>
                        <a:t>Содержание ДППО</a:t>
                      </a:r>
                      <a:r>
                        <a:rPr lang="ru" sz="1600" noProof="0" dirty="0">
                          <a:solidFill>
                            <a:schemeClr val="bg1"/>
                          </a:solidFill>
                        </a:rPr>
                        <a:t> + рекомендации учителям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655520191"/>
                  </a:ext>
                </a:extLst>
              </a:tr>
              <a:tr h="1549453">
                <a:tc>
                  <a:txBody>
                    <a:bodyPr/>
                    <a:lstStyle/>
                    <a:p>
                      <a:pPr algn="ctr" rtl="0"/>
                      <a:r>
                        <a:rPr lang="ru-RU" sz="1600" b="1" noProof="0" dirty="0"/>
                        <a:t>1-2 уровень</a:t>
                      </a:r>
                    </a:p>
                    <a:p>
                      <a:pPr algn="ctr" rtl="0"/>
                      <a:r>
                        <a:rPr lang="ru-RU" sz="1600" b="1" noProof="0" dirty="0"/>
                        <a:t>«Пороговый»</a:t>
                      </a:r>
                      <a:endParaRPr lang="ru" sz="1600" b="1" noProof="0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-RU" sz="1200" b="1" noProof="0" dirty="0">
                          <a:solidFill>
                            <a:schemeClr val="tx1"/>
                          </a:solidFill>
                        </a:rPr>
                        <a:t>Д</a:t>
                      </a:r>
                      <a:r>
                        <a:rPr lang="ru" sz="1200" b="1" noProof="0" dirty="0">
                          <a:solidFill>
                            <a:schemeClr val="tx1"/>
                          </a:solidFill>
                        </a:rPr>
                        <a:t>емонстрациях, применение знаний и умений в простейших учебных ситуациях 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" sz="1200" b="1" noProof="0" dirty="0">
                          <a:solidFill>
                            <a:schemeClr val="tx1"/>
                          </a:solidFill>
                        </a:rPr>
                        <a:t>Углубление предметного содержания</a:t>
                      </a:r>
                    </a:p>
                    <a:p>
                      <a:pPr algn="l" rtl="0"/>
                      <a:r>
                        <a:rPr lang="en-US" sz="1200" b="1" noProof="0" dirty="0">
                          <a:solidFill>
                            <a:schemeClr val="tx1"/>
                          </a:solidFill>
                        </a:rPr>
                        <a:t>PISA</a:t>
                      </a:r>
                      <a:r>
                        <a:rPr lang="ru-RU" sz="1200" b="1" noProof="0" dirty="0">
                          <a:solidFill>
                            <a:schemeClr val="tx1"/>
                          </a:solidFill>
                        </a:rPr>
                        <a:t>-тренировки</a:t>
                      </a:r>
                    </a:p>
                    <a:p>
                      <a:pPr algn="l" rtl="0"/>
                      <a:r>
                        <a:rPr lang="en-US" sz="1200" b="1" noProof="0" dirty="0">
                          <a:solidFill>
                            <a:schemeClr val="tx1"/>
                          </a:solidFill>
                        </a:rPr>
                        <a:t>PISA</a:t>
                      </a:r>
                      <a:r>
                        <a:rPr lang="ru-RU" sz="1200" b="1" noProof="0" dirty="0">
                          <a:solidFill>
                            <a:schemeClr val="tx1"/>
                          </a:solidFill>
                        </a:rPr>
                        <a:t>-метод и </a:t>
                      </a:r>
                      <a:r>
                        <a:rPr lang="ru-RU" sz="1200" b="1" noProof="0" dirty="0" err="1">
                          <a:solidFill>
                            <a:schemeClr val="tx1"/>
                          </a:solidFill>
                        </a:rPr>
                        <a:t>дидакт</a:t>
                      </a:r>
                      <a:r>
                        <a:rPr lang="ru-RU" sz="1200" b="1" noProof="0" dirty="0">
                          <a:solidFill>
                            <a:schemeClr val="tx1"/>
                          </a:solidFill>
                        </a:rPr>
                        <a:t> материалы</a:t>
                      </a:r>
                    </a:p>
                    <a:p>
                      <a:pPr algn="l" rtl="0"/>
                      <a:r>
                        <a:rPr lang="en-US" sz="1200" b="1" noProof="0" dirty="0">
                          <a:solidFill>
                            <a:schemeClr val="tx1"/>
                          </a:solidFill>
                        </a:rPr>
                        <a:t>PISA</a:t>
                      </a:r>
                      <a:r>
                        <a:rPr lang="ru-RU" sz="1200" b="1" noProof="0" dirty="0">
                          <a:solidFill>
                            <a:schemeClr val="tx1"/>
                          </a:solidFill>
                        </a:rPr>
                        <a:t>-интеграция в текущий УП</a:t>
                      </a:r>
                    </a:p>
                    <a:p>
                      <a:pPr algn="l" rtl="0"/>
                      <a:r>
                        <a:rPr lang="ru-RU" sz="1200" b="1" noProof="0" dirty="0">
                          <a:solidFill>
                            <a:schemeClr val="tx1"/>
                          </a:solidFill>
                        </a:rPr>
                        <a:t>Работа с НОР</a:t>
                      </a:r>
                      <a:br>
                        <a:rPr lang="ru-RU" sz="1200" b="1" noProof="0" dirty="0">
                          <a:solidFill>
                            <a:schemeClr val="tx1"/>
                          </a:solidFill>
                        </a:rPr>
                      </a:br>
                      <a:r>
                        <a:rPr lang="ru-RU" sz="1200" b="1" noProof="0" dirty="0" err="1">
                          <a:solidFill>
                            <a:schemeClr val="tx1"/>
                          </a:solidFill>
                        </a:rPr>
                        <a:t>Проф</a:t>
                      </a:r>
                      <a:r>
                        <a:rPr lang="ru-RU" sz="1200" b="1" noProof="0" dirty="0">
                          <a:solidFill>
                            <a:schemeClr val="tx1"/>
                          </a:solidFill>
                        </a:rPr>
                        <a:t> развитие учителей</a:t>
                      </a:r>
                      <a:endParaRPr lang="ru" sz="12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Предметное содержание и методика обучения</a:t>
                      </a:r>
                    </a:p>
                    <a:p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Практико-ориентированный подход</a:t>
                      </a:r>
                    </a:p>
                    <a:p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Понятие, методика формирования ФГ и методология 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PISA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ru-RU" sz="1200" b="1">
                          <a:solidFill>
                            <a:schemeClr val="tx1"/>
                          </a:solidFill>
                        </a:rPr>
                        <a:t>по направлениям + началка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Смысловое чтение (все)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Практика</a:t>
                      </a:r>
                      <a:r>
                        <a:rPr lang="ru-RU" sz="1200" b="1" baseline="0" dirty="0">
                          <a:solidFill>
                            <a:schemeClr val="tx1"/>
                          </a:solidFill>
                        </a:rPr>
                        <a:t> лучшего опыта (стажировки)</a:t>
                      </a:r>
                    </a:p>
                    <a:p>
                      <a:r>
                        <a:rPr lang="ru-RU" sz="1200" b="1" baseline="0" dirty="0">
                          <a:solidFill>
                            <a:schemeClr val="tx1"/>
                          </a:solidFill>
                        </a:rPr>
                        <a:t>Проектирование учебно-воспитательного процесса в методологии ФГ</a:t>
                      </a:r>
                    </a:p>
                    <a:p>
                      <a:r>
                        <a:rPr lang="ru-RU" sz="1200" b="1" baseline="0" dirty="0">
                          <a:solidFill>
                            <a:schemeClr val="tx1"/>
                          </a:solidFill>
                        </a:rPr>
                        <a:t>Формирующее оценивание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86783715"/>
                  </a:ext>
                </a:extLst>
              </a:tr>
              <a:tr h="2201854">
                <a:tc>
                  <a:txBody>
                    <a:bodyPr/>
                    <a:lstStyle/>
                    <a:p>
                      <a:pPr algn="ctr" rtl="0"/>
                      <a:r>
                        <a:rPr lang="ru-RU" sz="1600" b="1" noProof="0" dirty="0"/>
                        <a:t>3-4 уровень</a:t>
                      </a:r>
                    </a:p>
                    <a:p>
                      <a:pPr algn="ctr" rtl="0"/>
                      <a:r>
                        <a:rPr lang="ru-RU" sz="1600" b="1" noProof="0" dirty="0"/>
                        <a:t>«500+»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" sz="1200" b="1" noProof="0" dirty="0">
                          <a:solidFill>
                            <a:schemeClr val="tx1"/>
                          </a:solidFill>
                        </a:rPr>
                        <a:t>Использование знания для получения новой информации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" sz="1200" b="1" noProof="0" dirty="0">
                          <a:solidFill>
                            <a:schemeClr val="tx1"/>
                          </a:solidFill>
                        </a:rPr>
                        <a:t>Предметно-развивающая среда в школе</a:t>
                      </a:r>
                    </a:p>
                    <a:p>
                      <a:pPr algn="l" rtl="0"/>
                      <a:r>
                        <a:rPr lang="ru" sz="1200" b="1" noProof="0" dirty="0">
                          <a:solidFill>
                            <a:schemeClr val="tx1"/>
                          </a:solidFill>
                        </a:rPr>
                        <a:t>Модернизация ПК учителей</a:t>
                      </a:r>
                    </a:p>
                    <a:p>
                      <a:pPr algn="l" rtl="0"/>
                      <a:r>
                        <a:rPr lang="ru" sz="1200" b="1" noProof="0" dirty="0">
                          <a:solidFill>
                            <a:schemeClr val="tx1"/>
                          </a:solidFill>
                        </a:rPr>
                        <a:t>Модернизация внеурочки (ЕН, профориентация)</a:t>
                      </a:r>
                    </a:p>
                    <a:p>
                      <a:pPr algn="l" rtl="0"/>
                      <a:r>
                        <a:rPr lang="ru" sz="1200" b="1" noProof="0" dirty="0">
                          <a:solidFill>
                            <a:schemeClr val="tx1"/>
                          </a:solidFill>
                        </a:rPr>
                        <a:t>Интеграция с доп образованием</a:t>
                      </a:r>
                    </a:p>
                    <a:p>
                      <a:pPr algn="l" rtl="0"/>
                      <a:r>
                        <a:rPr lang="ru" sz="1200" b="1" noProof="0" dirty="0">
                          <a:solidFill>
                            <a:schemeClr val="tx1"/>
                          </a:solidFill>
                        </a:rPr>
                        <a:t>Программы воспитания (самоуправление, экологическое и т.д.)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Анализ данных и модернизация</a:t>
                      </a:r>
                      <a:r>
                        <a:rPr lang="ru-RU" sz="1200" b="1" baseline="0" dirty="0">
                          <a:solidFill>
                            <a:schemeClr val="tx1"/>
                          </a:solidFill>
                        </a:rPr>
                        <a:t> СОКО (по уровням)</a:t>
                      </a:r>
                    </a:p>
                    <a:p>
                      <a:r>
                        <a:rPr lang="ru-RU" sz="1200" b="1" baseline="0" dirty="0">
                          <a:solidFill>
                            <a:schemeClr val="tx1"/>
                          </a:solidFill>
                        </a:rPr>
                        <a:t>Инновационные </a:t>
                      </a:r>
                      <a:r>
                        <a:rPr lang="ru-RU" sz="1200" b="1" baseline="0" dirty="0" err="1">
                          <a:solidFill>
                            <a:schemeClr val="tx1"/>
                          </a:solidFill>
                        </a:rPr>
                        <a:t>педтехнологии</a:t>
                      </a:r>
                      <a:r>
                        <a:rPr lang="ru-RU" sz="1200" b="1" baseline="0" dirty="0">
                          <a:solidFill>
                            <a:schemeClr val="tx1"/>
                          </a:solidFill>
                        </a:rPr>
                        <a:t> и методики</a:t>
                      </a:r>
                    </a:p>
                    <a:p>
                      <a:r>
                        <a:rPr lang="ru-RU" sz="1200" b="1" baseline="0" dirty="0">
                          <a:solidFill>
                            <a:schemeClr val="tx1"/>
                          </a:solidFill>
                        </a:rPr>
                        <a:t>Проектное </a:t>
                      </a:r>
                      <a:r>
                        <a:rPr lang="ru-RU" sz="1200" b="1" baseline="0" dirty="0" err="1">
                          <a:solidFill>
                            <a:schemeClr val="tx1"/>
                          </a:solidFill>
                        </a:rPr>
                        <a:t>обучение+исследовательская</a:t>
                      </a:r>
                      <a:r>
                        <a:rPr lang="ru-RU" sz="1200" b="1" baseline="0" dirty="0">
                          <a:solidFill>
                            <a:schemeClr val="tx1"/>
                          </a:solidFill>
                        </a:rPr>
                        <a:t> работа</a:t>
                      </a:r>
                    </a:p>
                    <a:p>
                      <a:r>
                        <a:rPr lang="ru-RU" sz="1200" b="1" baseline="0" dirty="0">
                          <a:solidFill>
                            <a:schemeClr val="tx1"/>
                          </a:solidFill>
                        </a:rPr>
                        <a:t>Мотивирующее обучение</a:t>
                      </a:r>
                    </a:p>
                    <a:p>
                      <a:r>
                        <a:rPr lang="ru-RU" sz="1200" b="1" baseline="0" dirty="0">
                          <a:solidFill>
                            <a:schemeClr val="tx1"/>
                          </a:solidFill>
                        </a:rPr>
                        <a:t>Адаптивное обучение (</a:t>
                      </a:r>
                      <a:r>
                        <a:rPr lang="ru-RU" sz="1200" b="1" baseline="0" dirty="0" err="1">
                          <a:solidFill>
                            <a:schemeClr val="tx1"/>
                          </a:solidFill>
                        </a:rPr>
                        <a:t>диф</a:t>
                      </a:r>
                      <a:r>
                        <a:rPr lang="ru-RU" sz="1200" b="1" baseline="0" dirty="0">
                          <a:solidFill>
                            <a:schemeClr val="tx1"/>
                          </a:solidFill>
                        </a:rPr>
                        <a:t> подход)</a:t>
                      </a:r>
                    </a:p>
                    <a:p>
                      <a:r>
                        <a:rPr lang="ru-RU" sz="1200" b="1" baseline="0" dirty="0">
                          <a:solidFill>
                            <a:schemeClr val="tx1"/>
                          </a:solidFill>
                        </a:rPr>
                        <a:t>Коллективное обучение</a:t>
                      </a:r>
                    </a:p>
                    <a:p>
                      <a:r>
                        <a:rPr lang="ru-RU" sz="1200" b="1" baseline="0" dirty="0">
                          <a:solidFill>
                            <a:schemeClr val="tx1"/>
                          </a:solidFill>
                        </a:rPr>
                        <a:t>4К</a:t>
                      </a:r>
                    </a:p>
                    <a:p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Школьные:</a:t>
                      </a:r>
                      <a:r>
                        <a:rPr lang="ru-RU" sz="1200" b="1" baseline="0" dirty="0">
                          <a:solidFill>
                            <a:schemeClr val="tx1"/>
                          </a:solidFill>
                        </a:rPr>
                        <a:t> команды, уклад/климат, безопасность (</a:t>
                      </a:r>
                      <a:r>
                        <a:rPr lang="ru-RU" sz="1200" b="1" baseline="0" dirty="0" err="1">
                          <a:solidFill>
                            <a:schemeClr val="tx1"/>
                          </a:solidFill>
                        </a:rPr>
                        <a:t>буллинг</a:t>
                      </a:r>
                      <a:r>
                        <a:rPr lang="ru-RU" sz="1200" b="1" baseline="0" dirty="0">
                          <a:solidFill>
                            <a:schemeClr val="tx1"/>
                          </a:solidFill>
                        </a:rPr>
                        <a:t>), коммуникация, сотрудничество, медиация</a:t>
                      </a:r>
                    </a:p>
                    <a:p>
                      <a:r>
                        <a:rPr lang="ru-RU" sz="1200" b="1" baseline="0" dirty="0">
                          <a:solidFill>
                            <a:schemeClr val="tx1"/>
                          </a:solidFill>
                        </a:rPr>
                        <a:t>Профиль и </a:t>
                      </a:r>
                      <a:r>
                        <a:rPr lang="ru-RU" sz="1200" b="1" baseline="0" dirty="0" err="1">
                          <a:solidFill>
                            <a:schemeClr val="tx1"/>
                          </a:solidFill>
                        </a:rPr>
                        <a:t>предпрофиль</a:t>
                      </a:r>
                      <a:endParaRPr lang="ru-RU" sz="1200" b="1" baseline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200" b="1" baseline="0" dirty="0">
                          <a:solidFill>
                            <a:schemeClr val="tx1"/>
                          </a:solidFill>
                        </a:rPr>
                        <a:t>Внеурочная деятельность: ЕН, профориентация</a:t>
                      </a:r>
                    </a:p>
                    <a:p>
                      <a:r>
                        <a:rPr lang="ru-RU" sz="1200" b="1" baseline="0" dirty="0">
                          <a:solidFill>
                            <a:schemeClr val="tx1"/>
                          </a:solidFill>
                        </a:rPr>
                        <a:t>ТРИЗ</a:t>
                      </a:r>
                      <a:endParaRPr lang="ru" sz="12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08533510"/>
                  </a:ext>
                </a:extLst>
              </a:tr>
              <a:tr h="1060152">
                <a:tc>
                  <a:txBody>
                    <a:bodyPr/>
                    <a:lstStyle/>
                    <a:p>
                      <a:pPr algn="ctr" rtl="0"/>
                      <a:r>
                        <a:rPr lang="ru-RU" sz="1600" b="1" noProof="0" dirty="0"/>
                        <a:t>5-6 уровень</a:t>
                      </a:r>
                    </a:p>
                    <a:p>
                      <a:pPr algn="ctr" rtl="0"/>
                      <a:r>
                        <a:rPr lang="ru-RU" sz="1600" b="1" noProof="0" dirty="0"/>
                        <a:t>«600+»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" sz="1200" b="1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Самостоятельное мышление, способоность функционировать в сложных условиях (при постоянных изменениях)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" sz="1200" b="1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Конвергентная среда</a:t>
                      </a:r>
                    </a:p>
                    <a:p>
                      <a:pPr algn="l" rtl="0"/>
                      <a:r>
                        <a:rPr lang="ru" sz="1200" b="1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Профильное/предпрофильное обучение с 5 кл.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Проблемно-поисковое обучение</a:t>
                      </a:r>
                    </a:p>
                    <a:p>
                      <a:r>
                        <a:rPr lang="ru-RU" sz="1200" b="1" dirty="0"/>
                        <a:t>Конвергентное обучение</a:t>
                      </a:r>
                    </a:p>
                    <a:p>
                      <a:r>
                        <a:rPr lang="ru-RU" sz="1200" b="1" dirty="0"/>
                        <a:t>Исследование урока (</a:t>
                      </a:r>
                      <a:r>
                        <a:rPr lang="en-US" sz="1200" b="1" dirty="0"/>
                        <a:t>Lesson Study</a:t>
                      </a:r>
                      <a:r>
                        <a:rPr lang="ru-RU" sz="1200" b="1" dirty="0"/>
                        <a:t>)</a:t>
                      </a:r>
                    </a:p>
                    <a:p>
                      <a:r>
                        <a:rPr lang="ru-RU" sz="1200" b="1" dirty="0"/>
                        <a:t>Познавательная активность</a:t>
                      </a:r>
                    </a:p>
                    <a:p>
                      <a:r>
                        <a:rPr lang="ru-RU" sz="1200" b="1" dirty="0"/>
                        <a:t>Учебная самостоятельность</a:t>
                      </a:r>
                    </a:p>
                    <a:p>
                      <a:pPr algn="l" rtl="0"/>
                      <a:endParaRPr lang="ru" sz="1200" b="1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422418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1544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9A428ED-E8E6-4EBE-8C7C-8E6E2E501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ru-RU" sz="2800" b="1" noProof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Проблемы и возможные решения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A96AA788-5F14-43DB-B035-1BC6DA15099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2800" y="3429000"/>
            <a:ext cx="2178000" cy="576000"/>
          </a:xfrm>
        </p:spPr>
        <p:txBody>
          <a:bodyPr rtlCol="0"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1600" noProof="1"/>
              <a:t>Неприняте учителем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1600" b="1" noProof="1">
                <a:solidFill>
                  <a:schemeClr val="accent5">
                    <a:lumMod val="75000"/>
                  </a:schemeClr>
                </a:solidFill>
              </a:rPr>
              <a:t>ЗАЧЕМ?</a:t>
            </a:r>
          </a:p>
        </p:txBody>
      </p:sp>
      <p:pic>
        <p:nvPicPr>
          <p:cNvPr id="39" name="Рисунок 38" descr="Женщина озадаченно смотрит на экран">
            <a:extLst>
              <a:ext uri="{FF2B5EF4-FFF2-40B4-BE49-F238E27FC236}">
                <a16:creationId xmlns:a16="http://schemas.microsoft.com/office/drawing/2014/main" xmlns="" id="{0DDAC36A-574D-4761-9BCF-874D3C265750}"/>
              </a:ext>
            </a:extLst>
          </p:cNvPr>
          <p:cNvPicPr>
            <a:picLocks noGrp="1" noChangeAspect="1"/>
          </p:cNvPicPr>
          <p:nvPr>
            <p:ph type="pic" sz="quarter" idx="4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2799" y="1117425"/>
            <a:ext cx="1979613" cy="1981200"/>
          </a:xfrm>
        </p:spPr>
      </p:pic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1806F98B-6BF9-4D0F-B7E7-561F064602F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2552437" y="3442983"/>
            <a:ext cx="2351850" cy="576000"/>
          </a:xfrm>
        </p:spPr>
        <p:txBody>
          <a:bodyPr rtlCol="0"/>
          <a:lstStyle/>
          <a:p>
            <a:pPr rtl="0"/>
            <a:r>
              <a:rPr lang="ru-RU" sz="1600" noProof="1"/>
              <a:t>Не знание инструментов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1600" b="1" noProof="1">
                <a:solidFill>
                  <a:schemeClr val="accent5">
                    <a:lumMod val="75000"/>
                  </a:schemeClr>
                </a:solidFill>
              </a:rPr>
              <a:t>КАК?</a:t>
            </a:r>
          </a:p>
        </p:txBody>
      </p:sp>
      <p:cxnSp>
        <p:nvCxnSpPr>
          <p:cNvPr id="21" name="Прямая соединительная линия 20" title="Разделитель">
            <a:extLst>
              <a:ext uri="{FF2B5EF4-FFF2-40B4-BE49-F238E27FC236}">
                <a16:creationId xmlns:a16="http://schemas.microsoft.com/office/drawing/2014/main" xmlns="" id="{5A0322F4-E79A-4E4D-98CA-2DC1692F90C3}"/>
              </a:ext>
            </a:extLst>
          </p:cNvPr>
          <p:cNvCxnSpPr>
            <a:cxnSpLocks/>
          </p:cNvCxnSpPr>
          <p:nvPr/>
        </p:nvCxnSpPr>
        <p:spPr>
          <a:xfrm flipV="1">
            <a:off x="396751" y="4005000"/>
            <a:ext cx="4491523" cy="13983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93694D25-DE51-4F33-9ED7-7D9F4891DD9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10000" y="4187432"/>
            <a:ext cx="3914160" cy="720000"/>
          </a:xfrm>
        </p:spPr>
        <p:txBody>
          <a:bodyPr rtlCol="0"/>
          <a:lstStyle/>
          <a:p>
            <a:pPr rtl="0"/>
            <a:r>
              <a:rPr lang="ru-RU" noProof="1"/>
              <a:t>ЦЕННОСТИ / </a:t>
            </a:r>
            <a:r>
              <a:rPr lang="en-US" noProof="1"/>
              <a:t>KPI </a:t>
            </a:r>
            <a:r>
              <a:rPr lang="ru-RU" noProof="1"/>
              <a:t>школ и систем управления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xmlns="" id="{2F0A8A16-8E92-40C1-913D-8CB3B9C1DDAF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4555775" y="3289262"/>
            <a:ext cx="2878497" cy="971956"/>
          </a:xfrm>
        </p:spPr>
        <p:txBody>
          <a:bodyPr rtlCol="0"/>
          <a:lstStyle/>
          <a:p>
            <a:pPr rtl="0"/>
            <a:r>
              <a:rPr lang="ru-RU" sz="1600" noProof="1"/>
              <a:t>Дефицитарность инфраструктуры             </a:t>
            </a:r>
          </a:p>
          <a:p>
            <a:pPr rtl="0"/>
            <a:r>
              <a:rPr lang="ru-RU" sz="1600" b="1" noProof="1">
                <a:solidFill>
                  <a:schemeClr val="accent5">
                    <a:lumMod val="75000"/>
                  </a:schemeClr>
                </a:solidFill>
              </a:rPr>
              <a:t>НА ЧЁМ?</a:t>
            </a:r>
          </a:p>
          <a:p>
            <a:pPr rtl="0"/>
            <a:endParaRPr lang="ru-RU" sz="1600" noProof="1"/>
          </a:p>
        </p:txBody>
      </p:sp>
      <p:cxnSp>
        <p:nvCxnSpPr>
          <p:cNvPr id="22" name="Прямая соединительная линия 21" title="Разделитель">
            <a:extLst>
              <a:ext uri="{FF2B5EF4-FFF2-40B4-BE49-F238E27FC236}">
                <a16:creationId xmlns:a16="http://schemas.microsoft.com/office/drawing/2014/main" xmlns="" id="{0DC27E82-D5C7-4AE4-BAF3-5DBB12CA0835}"/>
              </a:ext>
            </a:extLst>
          </p:cNvPr>
          <p:cNvCxnSpPr>
            <a:cxnSpLocks/>
          </p:cNvCxnSpPr>
          <p:nvPr/>
        </p:nvCxnSpPr>
        <p:spPr>
          <a:xfrm>
            <a:off x="5122901" y="4187432"/>
            <a:ext cx="1867047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CC804944-6423-4C0F-ABB0-9CF01A05FD92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795109" y="4451855"/>
            <a:ext cx="2522630" cy="1801542"/>
          </a:xfrm>
        </p:spPr>
        <p:txBody>
          <a:bodyPr rtlCol="0">
            <a:normAutofit/>
          </a:bodyPr>
          <a:lstStyle/>
          <a:p>
            <a:pPr marL="285750" indent="-285750" algn="l" rtl="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500" noProof="1">
                <a:solidFill>
                  <a:schemeClr val="accent3">
                    <a:lumMod val="50000"/>
                  </a:schemeClr>
                </a:solidFill>
              </a:rPr>
              <a:t>Школьные здания</a:t>
            </a:r>
          </a:p>
          <a:p>
            <a:pPr marL="285750" indent="-285750" algn="l" rtl="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500" noProof="1">
                <a:solidFill>
                  <a:schemeClr val="accent3">
                    <a:lumMod val="50000"/>
                  </a:schemeClr>
                </a:solidFill>
              </a:rPr>
              <a:t>Учебные лаборатории</a:t>
            </a:r>
          </a:p>
          <a:p>
            <a:pPr marL="285750" indent="-285750" algn="l" rtl="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500" noProof="1">
                <a:solidFill>
                  <a:schemeClr val="accent3">
                    <a:lumMod val="50000"/>
                  </a:schemeClr>
                </a:solidFill>
              </a:rPr>
              <a:t>Учебники</a:t>
            </a:r>
          </a:p>
          <a:p>
            <a:pPr marL="285750" indent="-285750" algn="l" rtl="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500" noProof="1">
                <a:solidFill>
                  <a:schemeClr val="accent3">
                    <a:lumMod val="50000"/>
                  </a:schemeClr>
                </a:solidFill>
              </a:rPr>
              <a:t>Рабочие тетради</a:t>
            </a:r>
          </a:p>
          <a:p>
            <a:pPr marL="285750" indent="-285750" algn="l" rtl="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500" noProof="1">
                <a:solidFill>
                  <a:schemeClr val="accent3">
                    <a:lumMod val="50000"/>
                  </a:schemeClr>
                </a:solidFill>
              </a:rPr>
              <a:t>R</a:t>
            </a:r>
            <a:r>
              <a:rPr lang="ru-RU" sz="1500" noProof="1">
                <a:solidFill>
                  <a:schemeClr val="accent3">
                    <a:lumMod val="50000"/>
                  </a:schemeClr>
                </a:solidFill>
              </a:rPr>
              <a:t>омпьютерная техника</a:t>
            </a:r>
          </a:p>
          <a:p>
            <a:pPr marL="285750" indent="-285750" algn="l" rtl="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500" noProof="1">
                <a:solidFill>
                  <a:schemeClr val="accent3">
                    <a:lumMod val="50000"/>
                  </a:schemeClr>
                </a:solidFill>
              </a:rPr>
              <a:t>ПО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xmlns="" id="{3BF93F76-B979-4659-9F60-ADD378371A4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395808" y="3332167"/>
            <a:ext cx="1980000" cy="576000"/>
          </a:xfrm>
        </p:spPr>
        <p:txBody>
          <a:bodyPr rtlCol="0"/>
          <a:lstStyle/>
          <a:p>
            <a:pPr rtl="0"/>
            <a:r>
              <a:rPr lang="ru-RU" sz="1600" noProof="1"/>
              <a:t>Отсутствие навыков у детей</a:t>
            </a:r>
          </a:p>
        </p:txBody>
      </p:sp>
      <p:cxnSp>
        <p:nvCxnSpPr>
          <p:cNvPr id="23" name="Прямая соединительная линия 22" title="Разделитель">
            <a:extLst>
              <a:ext uri="{FF2B5EF4-FFF2-40B4-BE49-F238E27FC236}">
                <a16:creationId xmlns:a16="http://schemas.microsoft.com/office/drawing/2014/main" xmlns="" id="{8C3BE7D2-4C35-4BA9-9A98-1A6E17A84A71}"/>
              </a:ext>
            </a:extLst>
          </p:cNvPr>
          <p:cNvCxnSpPr>
            <a:cxnSpLocks/>
          </p:cNvCxnSpPr>
          <p:nvPr/>
        </p:nvCxnSpPr>
        <p:spPr>
          <a:xfrm>
            <a:off x="7485808" y="4187432"/>
            <a:ext cx="18000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11">
            <a:extLst>
              <a:ext uri="{FF2B5EF4-FFF2-40B4-BE49-F238E27FC236}">
                <a16:creationId xmlns:a16="http://schemas.microsoft.com/office/drawing/2014/main" xmlns="" id="{179E7FC2-4098-49F6-8F55-7D42A85A40B6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244370" y="4451855"/>
            <a:ext cx="2337012" cy="720000"/>
          </a:xfrm>
        </p:spPr>
        <p:txBody>
          <a:bodyPr rtlCol="0">
            <a:noAutofit/>
          </a:bodyPr>
          <a:lstStyle/>
          <a:p>
            <a:pPr marL="285750" indent="-285750" algn="l" rtl="0">
              <a:buFont typeface="Wingdings" panose="05000000000000000000" pitchFamily="2" charset="2"/>
              <a:buChar char="Ø"/>
            </a:pPr>
            <a:r>
              <a:rPr lang="en-US" sz="1500" noProof="1">
                <a:solidFill>
                  <a:srgbClr val="00B050"/>
                </a:solidFill>
              </a:rPr>
              <a:t>PISA-</a:t>
            </a:r>
            <a:r>
              <a:rPr lang="ru-RU" sz="1500" noProof="1">
                <a:solidFill>
                  <a:srgbClr val="00B050"/>
                </a:solidFill>
              </a:rPr>
              <a:t>тренировки</a:t>
            </a:r>
            <a:endParaRPr lang="en-US" sz="1500" noProof="1">
              <a:solidFill>
                <a:srgbClr val="00B050"/>
              </a:solidFill>
            </a:endParaRPr>
          </a:p>
          <a:p>
            <a:pPr marL="285750" indent="-285750" algn="l" rtl="0">
              <a:buFont typeface="Wingdings" panose="05000000000000000000" pitchFamily="2" charset="2"/>
              <a:buChar char="Ø"/>
            </a:pPr>
            <a:r>
              <a:rPr lang="ru-RU" sz="1500" noProof="1">
                <a:solidFill>
                  <a:srgbClr val="00B050"/>
                </a:solidFill>
              </a:rPr>
              <a:t>Исходящая диагностика на соответствие уровню</a:t>
            </a:r>
          </a:p>
          <a:p>
            <a:pPr marL="285750" indent="-285750" algn="l" rtl="0">
              <a:buFont typeface="Wingdings" panose="05000000000000000000" pitchFamily="2" charset="2"/>
              <a:buChar char="Ø"/>
            </a:pPr>
            <a:r>
              <a:rPr lang="ru-RU" sz="1500" noProof="1">
                <a:solidFill>
                  <a:srgbClr val="00B050"/>
                </a:solidFill>
              </a:rPr>
              <a:t>Внеурочная деятельность, </a:t>
            </a:r>
            <a:r>
              <a:rPr lang="en-US" sz="1500" noProof="1">
                <a:solidFill>
                  <a:srgbClr val="00B050"/>
                </a:solidFill>
              </a:rPr>
              <a:t/>
            </a:r>
            <a:br>
              <a:rPr lang="en-US" sz="1500" noProof="1">
                <a:solidFill>
                  <a:srgbClr val="00B050"/>
                </a:solidFill>
              </a:rPr>
            </a:br>
            <a:r>
              <a:rPr lang="ru-RU" sz="1500" noProof="1">
                <a:solidFill>
                  <a:srgbClr val="00B050"/>
                </a:solidFill>
              </a:rPr>
              <a:t>доп образование, профориентация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xmlns="" id="{B42EB40D-8479-42AF-A4AE-92D6BE6908B5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9581382" y="3332167"/>
            <a:ext cx="2277817" cy="576000"/>
          </a:xfrm>
        </p:spPr>
        <p:txBody>
          <a:bodyPr rtlCol="0">
            <a:noAutofit/>
          </a:bodyPr>
          <a:lstStyle/>
          <a:p>
            <a:pPr rtl="0"/>
            <a:r>
              <a:rPr lang="ru-RU" sz="1600" noProof="1"/>
              <a:t>Не понимают родители (общественность)</a:t>
            </a:r>
          </a:p>
        </p:txBody>
      </p:sp>
      <p:cxnSp>
        <p:nvCxnSpPr>
          <p:cNvPr id="24" name="Прямая соединительная линия 23" title="Разделитель">
            <a:extLst>
              <a:ext uri="{FF2B5EF4-FFF2-40B4-BE49-F238E27FC236}">
                <a16:creationId xmlns:a16="http://schemas.microsoft.com/office/drawing/2014/main" xmlns="" id="{75979D46-D664-4267-B673-E6B048C084A4}"/>
              </a:ext>
            </a:extLst>
          </p:cNvPr>
          <p:cNvCxnSpPr>
            <a:cxnSpLocks/>
          </p:cNvCxnSpPr>
          <p:nvPr/>
        </p:nvCxnSpPr>
        <p:spPr>
          <a:xfrm flipV="1">
            <a:off x="9791517" y="4187432"/>
            <a:ext cx="1785317" cy="494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13">
            <a:extLst>
              <a:ext uri="{FF2B5EF4-FFF2-40B4-BE49-F238E27FC236}">
                <a16:creationId xmlns:a16="http://schemas.microsoft.com/office/drawing/2014/main" xmlns="" id="{D11578AB-8F47-4648-B827-D4367249BDBB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9581382" y="4451855"/>
            <a:ext cx="2180918" cy="1569658"/>
          </a:xfrm>
        </p:spPr>
        <p:txBody>
          <a:bodyPr rtlCol="0">
            <a:noAutofit/>
          </a:bodyPr>
          <a:lstStyle/>
          <a:p>
            <a:pPr marL="285750" indent="-285750" algn="l" rtl="0">
              <a:buFont typeface="Wingdings" panose="05000000000000000000" pitchFamily="2" charset="2"/>
              <a:buChar char="Ø"/>
            </a:pPr>
            <a:r>
              <a:rPr lang="ru-RU" sz="1600" noProof="1">
                <a:solidFill>
                  <a:schemeClr val="accent5">
                    <a:lumMod val="75000"/>
                  </a:schemeClr>
                </a:solidFill>
              </a:rPr>
              <a:t>Просвещение родителей</a:t>
            </a:r>
          </a:p>
          <a:p>
            <a:pPr marL="285750" indent="-285750" algn="l" rtl="0">
              <a:buFont typeface="Wingdings" panose="05000000000000000000" pitchFamily="2" charset="2"/>
              <a:buChar char="Ø"/>
            </a:pPr>
            <a:r>
              <a:rPr lang="ru-RU" sz="1600" noProof="1">
                <a:solidFill>
                  <a:schemeClr val="accent5">
                    <a:lumMod val="75000"/>
                  </a:schemeClr>
                </a:solidFill>
              </a:rPr>
              <a:t>Разъяснение в СМИ (информационный фон)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C07FA2E-472E-4FE7-BC36-9B89E03CFAB5}"/>
              </a:ext>
            </a:extLst>
          </p:cNvPr>
          <p:cNvSpPr txBox="1"/>
          <p:nvPr/>
        </p:nvSpPr>
        <p:spPr>
          <a:xfrm flipH="1">
            <a:off x="718706" y="4547432"/>
            <a:ext cx="35841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ПК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Методическая поддержка, УМО/ассоциации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управленческие команды, политическая воля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мотивация</a:t>
            </a:r>
          </a:p>
        </p:txBody>
      </p:sp>
      <p:pic>
        <p:nvPicPr>
          <p:cNvPr id="1026" name="Picture 2" descr="Как будут учиться российские школьники с 1 января? Новые правила работы  образовательных учреждений - 31TV.RU">
            <a:extLst>
              <a:ext uri="{FF2B5EF4-FFF2-40B4-BE49-F238E27FC236}">
                <a16:creationId xmlns:a16="http://schemas.microsoft.com/office/drawing/2014/main" xmlns="" id="{7295CBBB-D245-4A06-BDF1-8332A3B55186}"/>
              </a:ext>
            </a:extLst>
          </p:cNvPr>
          <p:cNvPicPr>
            <a:picLocks noGrp="1" noChangeAspect="1" noChangeArrowheads="1"/>
          </p:cNvPicPr>
          <p:nvPr>
            <p:ph type="pic" sz="quarter" idx="4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9" r="20299"/>
          <a:stretch>
            <a:fillRect/>
          </a:stretch>
        </p:blipFill>
        <p:spPr bwMode="auto">
          <a:xfrm>
            <a:off x="7395808" y="1159778"/>
            <a:ext cx="1979613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Интерактивные формы работы с родителями младших школьников">
            <a:extLst>
              <a:ext uri="{FF2B5EF4-FFF2-40B4-BE49-F238E27FC236}">
                <a16:creationId xmlns:a16="http://schemas.microsoft.com/office/drawing/2014/main" xmlns="" id="{1A29336B-9790-4745-A392-54AB04DFC040}"/>
              </a:ext>
            </a:extLst>
          </p:cNvPr>
          <p:cNvPicPr>
            <a:picLocks noGrp="1" noChangeAspect="1" noChangeArrowheads="1"/>
          </p:cNvPicPr>
          <p:nvPr>
            <p:ph type="pic" sz="quarter" idx="4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8" r="12578"/>
          <a:stretch>
            <a:fillRect/>
          </a:stretch>
        </p:blipFill>
        <p:spPr bwMode="auto">
          <a:xfrm>
            <a:off x="9686885" y="1191314"/>
            <a:ext cx="1979613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При поддержке АО «Транснефть – Приволга» в 2019 году завершен ремонт и  оборудование классов точных наук двадцати школ">
            <a:extLst>
              <a:ext uri="{FF2B5EF4-FFF2-40B4-BE49-F238E27FC236}">
                <a16:creationId xmlns:a16="http://schemas.microsoft.com/office/drawing/2014/main" xmlns="" id="{3BFA81C9-C437-4D69-99A3-2D9A6783044E}"/>
              </a:ext>
            </a:extLst>
          </p:cNvPr>
          <p:cNvPicPr>
            <a:picLocks noGrp="1" noChangeAspect="1" noChangeArrowheads="1"/>
          </p:cNvPicPr>
          <p:nvPr>
            <p:ph type="pic" sz="quarter" idx="4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22" r="22022"/>
          <a:stretch>
            <a:fillRect/>
          </a:stretch>
        </p:blipFill>
        <p:spPr bwMode="auto">
          <a:xfrm>
            <a:off x="5010335" y="1117425"/>
            <a:ext cx="1979613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Почему в современных школах совсем не учат физике? | Хакнем Школа | Яндекс  Дзен">
            <a:extLst>
              <a:ext uri="{FF2B5EF4-FFF2-40B4-BE49-F238E27FC236}">
                <a16:creationId xmlns:a16="http://schemas.microsoft.com/office/drawing/2014/main" xmlns="" id="{AFAC7B3F-4798-4435-A6A6-34C4D6E85B96}"/>
              </a:ext>
            </a:extLst>
          </p:cNvPr>
          <p:cNvPicPr>
            <a:picLocks noGrp="1" noChangeAspect="1" noChangeArrowheads="1"/>
          </p:cNvPicPr>
          <p:nvPr>
            <p:ph type="pic" sz="quarter" idx="43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61" r="23061"/>
          <a:stretch>
            <a:fillRect/>
          </a:stretch>
        </p:blipFill>
        <p:spPr bwMode="auto">
          <a:xfrm>
            <a:off x="2748789" y="1117425"/>
            <a:ext cx="1979613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170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9A428ED-E8E6-4EBE-8C7C-8E6E2E501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ru-RU" sz="2800" b="1" noProof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Приоритетность в краткосрочной перспективе</a:t>
            </a: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898050" y="3513856"/>
            <a:ext cx="9936000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Текст 5">
            <a:extLst>
              <a:ext uri="{FF2B5EF4-FFF2-40B4-BE49-F238E27FC236}">
                <a16:creationId xmlns:a16="http://schemas.microsoft.com/office/drawing/2014/main" xmlns="" id="{51BC54E6-3999-4CE4-8EA6-B2F875F782E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931484" y="3352847"/>
            <a:ext cx="1295400" cy="322018"/>
          </a:xfrm>
          <a:prstGeom prst="rect">
            <a:avLst/>
          </a:prstGeom>
        </p:spPr>
        <p:txBody>
          <a:bodyPr rtlCol="0">
            <a:normAutofit lnSpcReduction="10000"/>
          </a:bodyPr>
          <a:lstStyle/>
          <a:p>
            <a:pPr marL="0" indent="0" rtl="0">
              <a:buNone/>
            </a:pPr>
            <a:r>
              <a:rPr lang="ru-RU" sz="1800" b="1" noProof="1">
                <a:solidFill>
                  <a:srgbClr val="00B050"/>
                </a:solidFill>
              </a:rPr>
              <a:t>Срочно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51BC54E6-3999-4CE4-8EA6-B2F875F782E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9778" y="3177922"/>
            <a:ext cx="1146319" cy="67186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ru-RU" sz="1800" b="1" noProof="1">
                <a:solidFill>
                  <a:srgbClr val="FF0000"/>
                </a:solidFill>
              </a:rPr>
              <a:t>Очень срочно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6053804" y="1272054"/>
            <a:ext cx="0" cy="4937124"/>
          </a:xfrm>
          <a:prstGeom prst="straightConnector1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Текст 5">
            <a:extLst>
              <a:ext uri="{FF2B5EF4-FFF2-40B4-BE49-F238E27FC236}">
                <a16:creationId xmlns:a16="http://schemas.microsoft.com/office/drawing/2014/main" xmlns="" id="{51BC54E6-3999-4CE4-8EA6-B2F875F782E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603055" y="6343650"/>
            <a:ext cx="901498" cy="356744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0" indent="0" rtl="0">
              <a:buNone/>
            </a:pPr>
            <a:r>
              <a:rPr lang="ru-RU" sz="1800" b="1" noProof="1">
                <a:solidFill>
                  <a:srgbClr val="00B050"/>
                </a:solidFill>
              </a:rPr>
              <a:t>Важно</a:t>
            </a:r>
          </a:p>
        </p:txBody>
      </p:sp>
      <p:sp>
        <p:nvSpPr>
          <p:cNvPr id="9" name="Текст 5">
            <a:extLst>
              <a:ext uri="{FF2B5EF4-FFF2-40B4-BE49-F238E27FC236}">
                <a16:creationId xmlns:a16="http://schemas.microsoft.com/office/drawing/2014/main" xmlns="" id="{51BC54E6-3999-4CE4-8EA6-B2F875F782E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328535" y="848715"/>
            <a:ext cx="1570285" cy="322018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ru-RU" sz="1800" b="1" noProof="1">
                <a:solidFill>
                  <a:srgbClr val="FF0000"/>
                </a:solidFill>
              </a:rPr>
              <a:t>Очень</a:t>
            </a:r>
            <a:r>
              <a:rPr lang="ru-RU" sz="1800" b="1" noProof="1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800" b="1" noProof="1">
                <a:solidFill>
                  <a:srgbClr val="FF0000"/>
                </a:solidFill>
              </a:rPr>
              <a:t>важно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A39D47F-EE32-4F68-B18B-C787C8B8B352}"/>
              </a:ext>
            </a:extLst>
          </p:cNvPr>
          <p:cNvSpPr txBox="1"/>
          <p:nvPr/>
        </p:nvSpPr>
        <p:spPr>
          <a:xfrm>
            <a:off x="529989" y="1272054"/>
            <a:ext cx="533606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ПК по направлениям ФГ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Тренировки обучающихся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Активизация методических служб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Развитие ИКТ-компетенций учителей и обучающихся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A39D47F-EE32-4F68-B18B-C787C8B8B352}"/>
              </a:ext>
            </a:extLst>
          </p:cNvPr>
          <p:cNvSpPr txBox="1"/>
          <p:nvPr/>
        </p:nvSpPr>
        <p:spPr>
          <a:xfrm>
            <a:off x="6658654" y="1090866"/>
            <a:ext cx="47305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ПК по всем предметам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Внеурочная деятельность (ФГ, профориентация, экологическое просвещение)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Олимпиады, конкурсы, сетевые программы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Обеспечение библиотек, в </a:t>
            </a:r>
            <a:r>
              <a:rPr lang="ru-RU" dirty="0" err="1"/>
              <a:t>т.ч</a:t>
            </a:r>
            <a:r>
              <a:rPr lang="ru-RU" dirty="0"/>
              <a:t>. электронными ресурсами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A6C1974-43C3-4F1F-9AFB-B7B2A8C08185}"/>
              </a:ext>
            </a:extLst>
          </p:cNvPr>
          <p:cNvSpPr txBox="1"/>
          <p:nvPr/>
        </p:nvSpPr>
        <p:spPr>
          <a:xfrm>
            <a:off x="529988" y="3961051"/>
            <a:ext cx="52503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Планирование/мониторинг и оценка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Внутренняя ОКО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Создание региональных аналитических служб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Создание положительной образовательной среды, повышение мотивации к учебе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9572E17-30E1-4EE0-9966-EC82A41A021F}"/>
              </a:ext>
            </a:extLst>
          </p:cNvPr>
          <p:cNvSpPr txBox="1"/>
          <p:nvPr/>
        </p:nvSpPr>
        <p:spPr>
          <a:xfrm>
            <a:off x="6658655" y="3839961"/>
            <a:ext cx="485651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Программы раннего развития детей по ФГ, в </a:t>
            </a:r>
            <a:r>
              <a:rPr lang="ru-RU" sz="2000" dirty="0" err="1"/>
              <a:t>т.ч</a:t>
            </a:r>
            <a:r>
              <a:rPr lang="ru-RU" sz="2000" dirty="0"/>
              <a:t>. по читательской грамотности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Работа с родителями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Включение проблематики формирования функциональной грамотности в Стратегии развития региональных систем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2508327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0525" y="365125"/>
            <a:ext cx="9239251" cy="487131"/>
          </a:xfrm>
          <a:ln>
            <a:noFill/>
          </a:ln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Последовательность действий по введению ФГОС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8462174"/>
              </p:ext>
            </p:extLst>
          </p:nvPr>
        </p:nvGraphicFramePr>
        <p:xfrm>
          <a:off x="655865" y="1159331"/>
          <a:ext cx="10515598" cy="38698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28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781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6124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0346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8235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8235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8235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8235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98235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978147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723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Класс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6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7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8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9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09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2022/2023 учебный год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959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202</a:t>
                      </a:r>
                      <a:r>
                        <a:rPr lang="en-US" sz="1600" dirty="0">
                          <a:effectLst/>
                        </a:rPr>
                        <a:t>3</a:t>
                      </a:r>
                      <a:r>
                        <a:rPr lang="ru-RU" sz="1600" dirty="0">
                          <a:effectLst/>
                        </a:rPr>
                        <a:t>/202</a:t>
                      </a:r>
                      <a:r>
                        <a:rPr lang="en-US" sz="1600" dirty="0">
                          <a:effectLst/>
                        </a:rPr>
                        <a:t>4</a:t>
                      </a:r>
                      <a:r>
                        <a:rPr lang="ru-RU" sz="1600" dirty="0">
                          <a:effectLst/>
                        </a:rPr>
                        <a:t> учебный год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959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</a:rPr>
                        <a:t>2024/2025 учебный год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</a:rPr>
                        <a:t>2025/2026 учебный год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2026/2027 учебный</a:t>
                      </a:r>
                      <a:r>
                        <a:rPr lang="ru-RU" sz="16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год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Обществозна-ние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Физика, информатика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Химия, ОБЖ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55865" y="5011734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Обязательное введение ФГОС</a:t>
            </a:r>
          </a:p>
          <a:p>
            <a:endParaRPr lang="ru-RU" dirty="0"/>
          </a:p>
          <a:p>
            <a:r>
              <a:rPr lang="ru-RU" dirty="0"/>
              <a:t>Рекомендуемое введение ФГОС</a:t>
            </a:r>
            <a:endParaRPr lang="en-US" dirty="0"/>
          </a:p>
          <a:p>
            <a:endParaRPr lang="en-US" dirty="0"/>
          </a:p>
          <a:p>
            <a:r>
              <a:rPr lang="ru-RU" dirty="0"/>
              <a:t>Введение ФГОС по мере готовности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054928" y="5543960"/>
            <a:ext cx="677636" cy="372850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371975" y="6116212"/>
            <a:ext cx="677636" cy="37285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875314" y="5011734"/>
            <a:ext cx="677636" cy="37285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523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0525" y="365125"/>
            <a:ext cx="10173902" cy="487131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Поддержка введения обновленных ФГОС</a:t>
            </a: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xmlns="" id="{BF3E0453-3456-478E-B823-CDBB95888E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5285953"/>
              </p:ext>
            </p:extLst>
          </p:nvPr>
        </p:nvGraphicFramePr>
        <p:xfrm>
          <a:off x="390524" y="1084581"/>
          <a:ext cx="11399022" cy="508222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799674">
                  <a:extLst>
                    <a:ext uri="{9D8B030D-6E8A-4147-A177-3AD203B41FA5}">
                      <a16:colId xmlns:a16="http://schemas.microsoft.com/office/drawing/2014/main" xmlns="" val="2300183689"/>
                    </a:ext>
                  </a:extLst>
                </a:gridCol>
                <a:gridCol w="3799674">
                  <a:extLst>
                    <a:ext uri="{9D8B030D-6E8A-4147-A177-3AD203B41FA5}">
                      <a16:colId xmlns:a16="http://schemas.microsoft.com/office/drawing/2014/main" xmlns="" val="4237467393"/>
                    </a:ext>
                  </a:extLst>
                </a:gridCol>
                <a:gridCol w="3799674">
                  <a:extLst>
                    <a:ext uri="{9D8B030D-6E8A-4147-A177-3AD203B41FA5}">
                      <a16:colId xmlns:a16="http://schemas.microsoft.com/office/drawing/2014/main" xmlns="" val="2631226700"/>
                    </a:ext>
                  </a:extLst>
                </a:gridCol>
              </a:tblGrid>
              <a:tr h="418782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Сделано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На стадии завершения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Планируется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02285239"/>
                  </a:ext>
                </a:extLst>
              </a:tr>
              <a:tr h="4440237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/>
                        <a:t>Федеральные государственные образовательные стандарты начального общего и основного </a:t>
                      </a:r>
                      <a:r>
                        <a:rPr lang="ru-RU" sz="2000"/>
                        <a:t>общего образования</a:t>
                      </a:r>
                      <a:endParaRPr lang="ru-RU" sz="2000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/>
                        <a:t>Примерные рабочие программы по учебным предметам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/>
                        <a:t>Универсальные кодификаторы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/>
                        <a:t>Методические рекомендации по введению ФГОС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/>
                        <a:t>Типовой план введения ФГОС в субъекте Российской Федерации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/>
                        <a:t>ПООП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/>
                        <a:t>Примерные рабочие программы углубленного уровня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/>
                        <a:t>Утверждение нового порядка формирования ФПУ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2000" dirty="0"/>
                        <a:t>Методические рекомендации по внеурочной деятельности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2000" dirty="0"/>
                        <a:t>Типовой комплект методических</a:t>
                      </a:r>
                      <a:r>
                        <a:rPr lang="ru-RU" sz="2000" baseline="0" dirty="0"/>
                        <a:t> документов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/>
                        <a:t>Экспертиза УМК на соответствие обновленным ФГОС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/>
                        <a:t>Утверждение обновленного ФПУ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55328211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83676" y="6241799"/>
            <a:ext cx="18763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https://edsoo.ru/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44215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86400" y="1266824"/>
            <a:ext cx="5507420" cy="2514601"/>
          </a:xfrm>
        </p:spPr>
        <p:txBody>
          <a:bodyPr>
            <a:normAutofit/>
          </a:bodyPr>
          <a:lstStyle/>
          <a:p>
            <a:r>
              <a:rPr lang="ru-RU" sz="4400" b="1" dirty="0">
                <a:solidFill>
                  <a:srgbClr val="20377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0303988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Презентация2" id="{E658B182-3643-46B8-B954-EA25486B287F}" vid="{385A4F90-856A-4E3E-955A-06042EB5E33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772</TotalTime>
  <Words>762</Words>
  <Application>Microsoft Office PowerPoint</Application>
  <PresentationFormat>Произвольный</PresentationFormat>
  <Paragraphs>200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Организационное и методическое сопровождение работ по введению обновленных федеральных государственных образовательных стандартов и формированию функциональной грамотности обучающихся</vt:lpstr>
      <vt:lpstr>Функциональная грамотность</vt:lpstr>
      <vt:lpstr>Прогнозирование успеха</vt:lpstr>
      <vt:lpstr>Когнитивные уровни</vt:lpstr>
      <vt:lpstr>Проблемы и возможные решения</vt:lpstr>
      <vt:lpstr>Приоритетность в краткосрочной перспективе</vt:lpstr>
      <vt:lpstr>Последовательность действий по введению ФГОС</vt:lpstr>
      <vt:lpstr>Поддержка введения обновленных ФГОС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Библиотека</cp:lastModifiedBy>
  <cp:revision>53</cp:revision>
  <cp:lastPrinted>2021-11-15T09:33:11Z</cp:lastPrinted>
  <dcterms:created xsi:type="dcterms:W3CDTF">2021-02-25T07:56:41Z</dcterms:created>
  <dcterms:modified xsi:type="dcterms:W3CDTF">2021-12-06T07:34:04Z</dcterms:modified>
</cp:coreProperties>
</file>